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handoutMasterIdLst>
    <p:handoutMasterId r:id="rId15"/>
  </p:handoutMasterIdLst>
  <p:sldIdLst>
    <p:sldId id="256" r:id="rId2"/>
    <p:sldId id="278" r:id="rId3"/>
    <p:sldId id="269" r:id="rId4"/>
    <p:sldId id="277" r:id="rId5"/>
    <p:sldId id="257" r:id="rId6"/>
    <p:sldId id="268" r:id="rId7"/>
    <p:sldId id="262" r:id="rId8"/>
    <p:sldId id="261" r:id="rId9"/>
    <p:sldId id="264" r:id="rId10"/>
    <p:sldId id="270" r:id="rId11"/>
    <p:sldId id="260" r:id="rId12"/>
    <p:sldId id="258" r:id="rId13"/>
    <p:sldId id="259" r:id="rId14"/>
  </p:sldIdLst>
  <p:sldSz cx="6858000" cy="751205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366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maragda" initials="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48" autoAdjust="0"/>
    <p:restoredTop sz="96265" autoAdjust="0"/>
  </p:normalViewPr>
  <p:slideViewPr>
    <p:cSldViewPr snapToGrid="0">
      <p:cViewPr varScale="1">
        <p:scale>
          <a:sx n="94" d="100"/>
          <a:sy n="94" d="100"/>
        </p:scale>
        <p:origin x="540" y="102"/>
      </p:cViewPr>
      <p:guideLst>
        <p:guide orient="horz" pos="2366"/>
        <p:guide pos="2160"/>
      </p:guideLst>
    </p:cSldViewPr>
  </p:slideViewPr>
  <p:outlineViewPr>
    <p:cViewPr>
      <p:scale>
        <a:sx n="33" d="100"/>
        <a:sy n="33" d="100"/>
      </p:scale>
      <p:origin x="0" y="-448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3120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238CD03-D470-4CF2-AEA7-B159D4C3045E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2216C06-674D-464C-8753-3C61265B7E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1973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229403"/>
            <a:ext cx="5829300" cy="261530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3945566"/>
            <a:ext cx="5143500" cy="181367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959B8E-5D9C-498D-BBF4-7CD7BAA33CCA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FE44BD-E308-4C13-A587-F6A77F5FD3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95B74-02D2-432C-8937-4FDD5F159845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116A39-C78E-4957-B8ED-597AB78987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399947"/>
            <a:ext cx="1478756" cy="636611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399947"/>
            <a:ext cx="4350544" cy="636611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ACAA93-1988-4527-B686-3372DB7D83D7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07A0C3-1E99-4906-B29A-D13E31B32E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ictur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51248" y="641553"/>
            <a:ext cx="5632450" cy="3492500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758825" y="4689475"/>
            <a:ext cx="5524500" cy="2109788"/>
          </a:xfrm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DE5D1C-A6FB-483E-9D6A-64A91340B487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DDDEBD-E982-46E5-912F-B5FC924F10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1872798"/>
            <a:ext cx="5915025" cy="3124804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5027164"/>
            <a:ext cx="5915025" cy="164326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86863E-72DB-4A42-83CF-D912AB0C4439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2C3B7D-125D-4EB5-A8DC-95732460DF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1999735"/>
            <a:ext cx="2914650" cy="47663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1999735"/>
            <a:ext cx="2914650" cy="47663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E53FC9-3DCC-4D57-9775-4A91A7405B61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215DAB-5F6D-4DD7-8BF8-629086E1D8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399949"/>
            <a:ext cx="5915025" cy="145198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1841496"/>
            <a:ext cx="2901255" cy="90248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2743985"/>
            <a:ext cx="2901255" cy="40359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1841496"/>
            <a:ext cx="2915543" cy="90248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2743985"/>
            <a:ext cx="2915543" cy="40359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D27BB1-B98B-4AC7-8653-B195FE74F5E4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0DB710-4171-4F2C-874D-C1B0A6AEEC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E65DB3-A590-43E2-9AAF-68AA4CF55F23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EB695B-2A55-4A97-A1D0-A06C9C466C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88BDA2-F5B2-4003-A177-FF37FFF3CEDE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496B0F-B88E-4A51-AF21-69FD8A2A40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00803"/>
            <a:ext cx="2211884" cy="1752812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081598"/>
            <a:ext cx="3471863" cy="533842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253615"/>
            <a:ext cx="2211884" cy="417510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1773B0-6CDB-4698-97E9-E467300FF11B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1AF68C-F268-414D-AC02-B836E460E6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00803"/>
            <a:ext cx="2211884" cy="1752812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081598"/>
            <a:ext cx="3471863" cy="5338424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253615"/>
            <a:ext cx="2211884" cy="417510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C64543-0AC0-4BDE-90EB-732BA30C46A3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B1D665-F075-46B0-B45F-3B3609A270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71488" y="400050"/>
            <a:ext cx="5915025" cy="145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71488" y="2000250"/>
            <a:ext cx="5915025" cy="476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6962775"/>
            <a:ext cx="1543050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334DF6E-3E25-4298-A901-CA44BC5BD7CB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6962775"/>
            <a:ext cx="2314575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6962775"/>
            <a:ext cx="1543050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A711E6C-E4FE-46C6-9DE2-DB99B10AB1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Εικόνα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9975" y="4483100"/>
            <a:ext cx="4803775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Picture 10" descr="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-1" y="2647849"/>
            <a:ext cx="6959280" cy="4639520"/>
          </a:xfrm>
        </p:spPr>
      </p:pic>
      <p:sp>
        <p:nvSpPr>
          <p:cNvPr id="5" name="Text Placeholder 2"/>
          <p:cNvSpPr txBox="1">
            <a:spLocks/>
          </p:cNvSpPr>
          <p:nvPr/>
        </p:nvSpPr>
        <p:spPr>
          <a:xfrm>
            <a:off x="-1" y="1031132"/>
            <a:ext cx="6858001" cy="1196502"/>
          </a:xfrm>
          <a:prstGeom prst="rect">
            <a:avLst/>
          </a:prstGeom>
          <a:solidFill>
            <a:srgbClr val="800000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l-G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Τι κάνω την ώρα </a:t>
            </a:r>
            <a:br>
              <a:rPr lang="el-G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el-G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της άσκησης σεισμού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Θέση κειμένου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Λυγίζω τα πόδια μου και σκύβω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όσο </a:t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το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δυνατόν περισσότερο προς το έδαφος. Καλύπτω με τα χέρια μου ή με κάποιο άλλο αντικείμενο (βιβλίο) το κεφάλι μου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και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το πίσω μέρος του λαιμού μου,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τον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αυχένα μου. </a:t>
            </a:r>
            <a:endParaRPr lang="el-G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556" name="Picture 4" descr="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1525" y="533400"/>
            <a:ext cx="5400675" cy="36004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2 - Θέση κειμένου"/>
          <p:cNvSpPr>
            <a:spLocks noGrp="1"/>
          </p:cNvSpPr>
          <p:nvPr>
            <p:ph type="body" sz="quarter" idx="11"/>
          </p:nvPr>
        </p:nvSpPr>
        <p:spPr>
          <a:xfrm>
            <a:off x="596265" y="4608195"/>
            <a:ext cx="5524500" cy="2109788"/>
          </a:xfrm>
        </p:spPr>
        <p:txBody>
          <a:bodyPr/>
          <a:lstStyle/>
          <a:p>
            <a:pPr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Μόλις τελειώσει η άσκηση του σεισμού, πηγαίνω μαζί με τους συμμαθητές και συμμαθήτριές μου στο προαύλιο, στο σημείο συγκέντρωσης που αναφέρει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ο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κανονισμός του σχολείου. Το σημείο συγκέντρωσης είναι ασφαλές μέρος, γιατί είναι ένας ανοιχτός και ελεύθερος χώρος, μακριά από τοίχους και παράθυρα. </a:t>
            </a:r>
            <a:endParaRPr lang="el-G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578" name="Picture 4" descr="10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739140" y="560070"/>
            <a:ext cx="5238750" cy="3492500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2 - Θέση κειμένου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Στο σημείο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συγκέντρωσης </a:t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περιμένω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να ακούσω το όνομά μου,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όταν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ο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δάσκαλός μου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θα πάρει παρουσίες. Είναι σημαντικό να ξέρουν ότι είμαι καλά και έχω βγει με ασφάλεια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έξω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από το κτίριο του σχολείου. </a:t>
            </a:r>
            <a:endParaRPr lang="el-G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602" name="Picture 4" descr="1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847725" y="641350"/>
            <a:ext cx="5238750" cy="3492500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2 - Θέση κειμένου"/>
          <p:cNvSpPr>
            <a:spLocks noGrp="1"/>
          </p:cNvSpPr>
          <p:nvPr>
            <p:ph type="body" sz="quarter" idx="11"/>
          </p:nvPr>
        </p:nvSpPr>
        <p:spPr>
          <a:xfrm>
            <a:off x="626745" y="4638675"/>
            <a:ext cx="5524500" cy="2109788"/>
          </a:xfrm>
        </p:spPr>
        <p:txBody>
          <a:bodyPr/>
          <a:lstStyle/>
          <a:p>
            <a:pPr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Περιμένω με υπομονή στη θέση μου,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μέχρι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να μας ειδοποιήσουν ότι η άσκηση σεισμού έχει τελειώσει.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Μπορεί ο δάσκαλος να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πει το σύνθημα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τέλος άσκησης σεισμού» ή να χτυπήσει πάλι το κουδούνι. Όταν η άσκηση σεισμού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τελειώσει,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θα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επιστρέψω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και πάλι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πίσω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στην τάξη μου. </a:t>
            </a:r>
            <a:endParaRPr lang="el-G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626" name="Picture 4" descr="1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769620" y="590550"/>
            <a:ext cx="5238750" cy="3492500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mi\Desktop\ΚΟΙΝΩΝΙΚΕΣ ΙΣΤΟΡΙΕΣ PPT\syntelestes xristin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775" y="490538"/>
            <a:ext cx="3852863" cy="652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96334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2 - Θέση κειμένου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Όταν γίνεται άσκηση σεισμού,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είναι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σημαντικό για την ασφάλειά μου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ακολουθήσω προσεχτικά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τις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οδηγίες του δασκάλου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μου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16386" name="Picture 4" descr="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771525" y="608013"/>
            <a:ext cx="5543550" cy="3695700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Θέση κειμένου 2"/>
          <p:cNvSpPr>
            <a:spLocks noGrp="1"/>
          </p:cNvSpPr>
          <p:nvPr>
            <p:ph type="body" sz="quarter" idx="11"/>
          </p:nvPr>
        </p:nvSpPr>
        <p:spPr>
          <a:xfrm>
            <a:off x="0" y="3404023"/>
            <a:ext cx="6858000" cy="3303320"/>
          </a:xfrm>
        </p:spPr>
        <p:txBody>
          <a:bodyPr/>
          <a:lstStyle/>
          <a:p>
            <a:pPr marL="0" indent="0" algn="ctr" eaLnBrk="1" hangingPunct="1">
              <a:lnSpc>
                <a:spcPct val="100000"/>
              </a:lnSpc>
              <a:spcAft>
                <a:spcPts val="600"/>
              </a:spcAft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Πριν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από την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άσκηση σεισμού χρειάζεται να έχουν συγκεντρωθεί τα απαραίτητα εφόδια πρώτης ανάγκης: </a:t>
            </a:r>
          </a:p>
          <a:p>
            <a:pPr marL="342900" indent="0" algn="ctr" eaLnBrk="1" hangingPunct="1">
              <a:lnSpc>
                <a:spcPct val="100000"/>
              </a:lnSpc>
              <a:spcBef>
                <a:spcPts val="0"/>
              </a:spcBef>
              <a:buFont typeface="Arial" charset="0"/>
              <a:buAutoNum type="arabicPeriod"/>
            </a:pPr>
            <a:r>
              <a:rPr lang="el-GR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Νερό </a:t>
            </a:r>
            <a:r>
              <a:rPr lang="el-GR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και ξηρά τροφή </a:t>
            </a:r>
          </a:p>
          <a:p>
            <a:pPr marL="342900" indent="0" algn="ctr" eaLnBrk="1" hangingPunct="1">
              <a:lnSpc>
                <a:spcPct val="100000"/>
              </a:lnSpc>
              <a:spcBef>
                <a:spcPts val="0"/>
              </a:spcBef>
              <a:buFont typeface="Arial" charset="0"/>
              <a:buAutoNum type="arabicPeriod"/>
            </a:pPr>
            <a:r>
              <a:rPr lang="el-GR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Ραδιόφωνο </a:t>
            </a:r>
            <a:r>
              <a:rPr lang="el-GR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με μπαταρίες </a:t>
            </a:r>
          </a:p>
          <a:p>
            <a:pPr marL="342900" indent="0" algn="ctr" eaLnBrk="1" hangingPunct="1">
              <a:lnSpc>
                <a:spcPct val="100000"/>
              </a:lnSpc>
              <a:spcBef>
                <a:spcPts val="0"/>
              </a:spcBef>
              <a:buFont typeface="Arial" charset="0"/>
              <a:buAutoNum type="arabicPeriod"/>
            </a:pPr>
            <a:r>
              <a:rPr lang="el-GR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Φαρμακείο</a:t>
            </a:r>
            <a:endParaRPr lang="el-GR" sz="1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0" algn="ctr" eaLnBrk="1" hangingPunct="1">
              <a:lnSpc>
                <a:spcPct val="100000"/>
              </a:lnSpc>
              <a:spcBef>
                <a:spcPts val="0"/>
              </a:spcBef>
              <a:buFont typeface="Arial" charset="0"/>
              <a:buAutoNum type="arabicPeriod"/>
            </a:pPr>
            <a:r>
              <a:rPr lang="el-GR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Κινητό </a:t>
            </a:r>
            <a:r>
              <a:rPr lang="el-GR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τηλέφωνο</a:t>
            </a:r>
          </a:p>
          <a:p>
            <a:pPr marL="342900" indent="0" algn="ctr" eaLnBrk="1" hangingPunct="1">
              <a:lnSpc>
                <a:spcPct val="100000"/>
              </a:lnSpc>
              <a:spcBef>
                <a:spcPts val="0"/>
              </a:spcBef>
              <a:buFont typeface="Arial" charset="0"/>
              <a:buAutoNum type="arabicPeriod"/>
            </a:pPr>
            <a:r>
              <a:rPr lang="el-GR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Σφυρίχτρα</a:t>
            </a:r>
            <a:endParaRPr lang="el-GR" sz="1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0" algn="ctr" eaLnBrk="1" hangingPunct="1">
              <a:lnSpc>
                <a:spcPct val="100000"/>
              </a:lnSpc>
              <a:spcBef>
                <a:spcPts val="0"/>
              </a:spcBef>
              <a:buFont typeface="Arial" charset="0"/>
              <a:buAutoNum type="arabicPeriod"/>
            </a:pPr>
            <a:r>
              <a:rPr lang="el-GR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Καρτέλα διάσωσης με τα </a:t>
            </a:r>
            <a:r>
              <a:rPr lang="el-GR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τηλέφωνα έκτακτης ανάγκης </a:t>
            </a:r>
            <a:r>
              <a:rPr lang="el-GR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(Αστυνομία, ΕΚΑΒ</a:t>
            </a:r>
            <a:r>
              <a:rPr lang="el-GR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l-GR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Πυροσβεστική, Άμεση Δράση). </a:t>
            </a:r>
            <a:endParaRPr lang="el-GR" sz="1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eaLnBrk="1" hangingPunct="1">
              <a:lnSpc>
                <a:spcPct val="100000"/>
              </a:lnSpc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Κατά τη διάρκεια της άσκησης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τα εφόδια αυτά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θα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τα μεταφέρει ο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δάσκαλος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ή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ο διευθυντής </a:t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του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σχολείου μέσα σε ένα ειδικό βαλιτσάκι.  </a:t>
            </a:r>
            <a:endParaRPr lang="el-G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410" name="Picture 4" descr="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964565" y="118110"/>
            <a:ext cx="4928870" cy="3285913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Μια άσκηση για το σεισμό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ξεκινάει </a:t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όταν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ο δάσκαλος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δώσει το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σύνθημα φωνάζοντας δυνατά «σεισμός!»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ή όταν ακουστεί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το κουδούνι του σχολείου να χτυπάει με συγκεκριμένο τρόπο.</a:t>
            </a:r>
            <a:endParaRPr lang="el-G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 algn="ctr" eaLnBrk="1" hangingPunct="1">
              <a:lnSpc>
                <a:spcPct val="100000"/>
              </a:lnSpc>
            </a:pP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434" name="Picture 4" descr="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9463" y="509588"/>
            <a:ext cx="5400675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2 - Θέση κειμένου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Παραμένω στη θέση μου και προστατεύω το κεφάλι και το σώμα μου. Αν βρίσκομαι δίπλα σε θρανίο, μπαίνω κάτω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από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το θρανίο. Κρατάω σταθερά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με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τα χέρια μου το ένα πόδι του θρανίου.</a:t>
            </a:r>
            <a:endParaRPr lang="el-G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458" name="Picture 4" descr="5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758825" y="750888"/>
            <a:ext cx="5467350" cy="3644900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2 - Θέση κειμένου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Περιμένω να ακούσω την εντολή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πως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ο σεισμός τελείωσε και τότε μόνο σηκώνομαι από τη θέση μου.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Βγαίνω από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την αίθουσα με τη σειρά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που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θα μου υποδείξει ο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δάσκαλος, </a:t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για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να μη δημιουργηθεί συνωστισμός στην πόρτα της αίθουσας. </a:t>
            </a:r>
            <a:endParaRPr lang="el-G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 algn="ctr" eaLnBrk="1" hangingPunct="1">
              <a:lnSpc>
                <a:spcPct val="100000"/>
              </a:lnSpc>
            </a:pPr>
            <a:endParaRPr lang="el-G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482" name="Picture 4" descr="6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698500" y="565150"/>
            <a:ext cx="5480050" cy="3652838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2 - Θέση κειμένου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Περπατάω προσεκτικά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στον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διάδρομο ή στα σκαλιά,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χωρίς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να τρέχω, μέχρι να βγω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από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το κτίριο του σχολείου. </a:t>
            </a:r>
            <a:endParaRPr lang="el-G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506" name="Picture 4" descr="7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941388" y="573088"/>
            <a:ext cx="5348287" cy="3565525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43840" y="4374515"/>
            <a:ext cx="6039485" cy="2109788"/>
          </a:xfrm>
        </p:spPr>
        <p:txBody>
          <a:bodyPr/>
          <a:lstStyle/>
          <a:p>
            <a:pPr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Αν την ώρα της άσκησης σεισμού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βρίσκομαι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στο προαύλιο,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στον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διάδρομο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ή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σε μέρος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που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δεν υπάρχει κοντά μου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ένα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γερό ξύλινο έπιπλο, παραμένω στο σημείο όπου βρίσκομαι. Μετακινούμαι μακριά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από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επικίνδυνα σημεία, όπως πρόσοψη κτιρίου, κολόνες με καλώδια,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παράθυρα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τζαμαρίες, βιβλιοθήκες. 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530" name="Picture 4" descr="8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847725" y="641350"/>
            <a:ext cx="5238750" cy="3492500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513</TotalTime>
  <Words>147</Words>
  <Application>Microsoft Office PowerPoint</Application>
  <PresentationFormat>Προσαρμογή</PresentationFormat>
  <Paragraphs>19</Paragraphs>
  <Slides>13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Κωνσταντίνος Μπούκουρας</dc:creator>
  <cp:lastModifiedBy>Κομνηνού Δήμητρα</cp:lastModifiedBy>
  <cp:revision>79</cp:revision>
  <dcterms:created xsi:type="dcterms:W3CDTF">2018-01-30T12:13:28Z</dcterms:created>
  <dcterms:modified xsi:type="dcterms:W3CDTF">2020-02-25T13:21:29Z</dcterms:modified>
</cp:coreProperties>
</file>